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10" r:id="rId1"/>
  </p:sldMasterIdLst>
  <p:notesMasterIdLst>
    <p:notesMasterId r:id="rId15"/>
  </p:notesMasterIdLst>
  <p:sldIdLst>
    <p:sldId id="258" r:id="rId2"/>
    <p:sldId id="259" r:id="rId3"/>
    <p:sldId id="269" r:id="rId4"/>
    <p:sldId id="263" r:id="rId5"/>
    <p:sldId id="270" r:id="rId6"/>
    <p:sldId id="272" r:id="rId7"/>
    <p:sldId id="274" r:id="rId8"/>
    <p:sldId id="273" r:id="rId9"/>
    <p:sldId id="267" r:id="rId10"/>
    <p:sldId id="268" r:id="rId11"/>
    <p:sldId id="266" r:id="rId12"/>
    <p:sldId id="261" r:id="rId13"/>
    <p:sldId id="275" r:id="rId14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00833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3766" autoAdjust="0"/>
    <p:restoredTop sz="94249" autoAdjust="0"/>
  </p:normalViewPr>
  <p:slideViewPr>
    <p:cSldViewPr snapToGrid="0" snapToObjects="1">
      <p:cViewPr varScale="1">
        <p:scale>
          <a:sx n="112" d="100"/>
          <a:sy n="112" d="100"/>
        </p:scale>
        <p:origin x="-1032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2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FDFCD2-FF7C-3A4F-B860-0D6A82643785}" type="datetimeFigureOut">
              <a:rPr lang="fr-FR" smtClean="0"/>
              <a:pPr/>
              <a:t>10/02/2022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A6AD40-87EB-3B4F-A3AD-3D4E8138E36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026731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6AD40-87EB-3B4F-A3AD-3D4E8138E364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6AD40-87EB-3B4F-A3AD-3D4E8138E364}" type="slidenum">
              <a:rPr lang="fr-FR" smtClean="0"/>
              <a:pPr/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6AD40-87EB-3B4F-A3AD-3D4E8138E364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82B26EAC-ED49-374B-90D6-B2F987543D93}" type="slidenum">
              <a:rPr lang="fr-FR" i="0">
                <a:latin typeface="Times New Roman" charset="0"/>
              </a:rPr>
              <a:pPr eaLnBrk="1" hangingPunct="1"/>
              <a:t>3</a:t>
            </a:fld>
            <a:endParaRPr lang="fr-FR" i="0">
              <a:latin typeface="Times New Roman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fr-FR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6AD40-87EB-3B4F-A3AD-3D4E8138E364}" type="slidenum">
              <a:rPr lang="fr-FR" smtClean="0"/>
              <a:pPr/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6AD40-87EB-3B4F-A3AD-3D4E8138E364}" type="slidenum">
              <a:rPr lang="fr-FR" smtClean="0"/>
              <a:pPr/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6AD40-87EB-3B4F-A3AD-3D4E8138E364}" type="slidenum">
              <a:rPr lang="fr-FR" smtClean="0"/>
              <a:pPr/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6AD40-87EB-3B4F-A3AD-3D4E8138E364}" type="slidenum">
              <a:rPr lang="fr-FR" smtClean="0"/>
              <a:pPr/>
              <a:t>9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6AD40-87EB-3B4F-A3AD-3D4E8138E364}" type="slidenum">
              <a:rPr lang="fr-FR" smtClean="0"/>
              <a:pPr/>
              <a:t>10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62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FR">
                <a:latin typeface="Times New Roman" charset="0"/>
              </a:rPr>
              <a:t>Les formations</a:t>
            </a:r>
          </a:p>
        </p:txBody>
      </p:sp>
      <p:sp>
        <p:nvSpPr>
          <p:cNvPr id="2662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164C1C8-F506-D04F-AF1E-ABA0E6A0614B}" type="slidenum">
              <a:rPr lang="fr-FR" sz="1200">
                <a:latin typeface="Times New Roman" charset="0"/>
              </a:rPr>
              <a:pPr eaLnBrk="1" hangingPunct="1"/>
              <a:t>11</a:t>
            </a:fld>
            <a:endParaRPr lang="fr-FR" sz="1200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2/10/2022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1D27E-9135-C249-A996-78755BD8654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260857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37763-1F03-BF4C-BFAD-616398BE4AA0}" type="datetimeFigureOut">
              <a:rPr lang="fr-FR" smtClean="0"/>
              <a:pPr/>
              <a:t>10/02/2022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50E7-98FB-7D4D-81A7-B121AB7B7BD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689252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37763-1F03-BF4C-BFAD-616398BE4AA0}" type="datetimeFigureOut">
              <a:rPr lang="fr-FR" smtClean="0"/>
              <a:pPr/>
              <a:t>10/02/2022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50E7-98FB-7D4D-81A7-B121AB7B7BD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3134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37763-1F03-BF4C-BFAD-616398BE4AA0}" type="datetimeFigureOut">
              <a:rPr lang="fr-FR" smtClean="0"/>
              <a:pPr/>
              <a:t>10/02/2022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50E7-98FB-7D4D-81A7-B121AB7B7BD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83412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2/10/2022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‹N°›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9319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37763-1F03-BF4C-BFAD-616398BE4AA0}" type="datetimeFigureOut">
              <a:rPr lang="fr-FR" smtClean="0"/>
              <a:pPr/>
              <a:t>10/02/2022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50E7-98FB-7D4D-81A7-B121AB7B7BD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949045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37763-1F03-BF4C-BFAD-616398BE4AA0}" type="datetimeFigureOut">
              <a:rPr lang="fr-FR" smtClean="0"/>
              <a:pPr/>
              <a:t>10/02/2022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50E7-98FB-7D4D-81A7-B121AB7B7BD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411448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37763-1F03-BF4C-BFAD-616398BE4AA0}" type="datetimeFigureOut">
              <a:rPr lang="fr-FR" smtClean="0"/>
              <a:pPr/>
              <a:t>10/02/2022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50E7-98FB-7D4D-81A7-B121AB7B7BD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19447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37763-1F03-BF4C-BFAD-616398BE4AA0}" type="datetimeFigureOut">
              <a:rPr lang="fr-FR" smtClean="0"/>
              <a:pPr/>
              <a:t>10/02/2022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50E7-98FB-7D4D-81A7-B121AB7B7BD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570099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37763-1F03-BF4C-BFAD-616398BE4AA0}" type="datetimeFigureOut">
              <a:rPr lang="fr-FR" smtClean="0"/>
              <a:pPr/>
              <a:t>10/02/2022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1D27E-9135-C249-A996-78755BD8654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052560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37763-1F03-BF4C-BFAD-616398BE4AA0}" type="datetimeFigureOut">
              <a:rPr lang="fr-FR" smtClean="0"/>
              <a:pPr/>
              <a:t>10/02/2022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50E7-98FB-7D4D-81A7-B121AB7B7BD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20074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37763-1F03-BF4C-BFAD-616398BE4AA0}" type="datetimeFigureOut">
              <a:rPr lang="fr-FR" smtClean="0"/>
              <a:pPr/>
              <a:t>10/02/2022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250E7-98FB-7D4D-81A7-B121AB7B7BD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055054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5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1_BW23mNuPE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8094" y="994163"/>
            <a:ext cx="8914302" cy="4123938"/>
          </a:xfrm>
        </p:spPr>
        <p:txBody>
          <a:bodyPr/>
          <a:lstStyle/>
          <a:p>
            <a:r>
              <a:rPr lang="fr-FR" dirty="0"/>
              <a:t>Vous êtes curieux(se) et débrouillard</a:t>
            </a:r>
            <a:r>
              <a:rPr lang="pt-BR" dirty="0"/>
              <a:t>(e)</a:t>
            </a:r>
            <a:r>
              <a:rPr lang="fr-FR" dirty="0"/>
              <a:t>,</a:t>
            </a:r>
          </a:p>
          <a:p>
            <a:r>
              <a:rPr lang="fr-FR" dirty="0"/>
              <a:t>Vous avez de l’intérêt pour les matières scientifiques,</a:t>
            </a:r>
          </a:p>
          <a:p>
            <a:r>
              <a:rPr lang="fr-FR" dirty="0"/>
              <a:t>Vous aimez manipuler en laboratoire,</a:t>
            </a:r>
          </a:p>
          <a:p>
            <a:r>
              <a:rPr lang="fr-FR" dirty="0"/>
              <a:t>Vous êtes travailleur(se) et appliqué(e),</a:t>
            </a:r>
          </a:p>
          <a:p>
            <a:r>
              <a:rPr lang="fr-FR" dirty="0"/>
              <a:t>Vous avez le sens de l’analyse et de la réflexion,</a:t>
            </a:r>
          </a:p>
          <a:p>
            <a:r>
              <a:rPr lang="fr-FR" dirty="0"/>
              <a:t>Vous avez le goût du travail en équipe,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4294" y="6368506"/>
            <a:ext cx="1229706" cy="48949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902324" y="5313637"/>
            <a:ext cx="22857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/>
              <a:t>ALORS </a:t>
            </a:r>
            <a:r>
              <a:rPr lang="mr-IN" sz="4400" dirty="0"/>
              <a:t>…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xmlns="" val="9489791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10000">
        <p15:prstTrans prst="drape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75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25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5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t="14453" b="14649"/>
          <a:stretch/>
        </p:blipFill>
        <p:spPr>
          <a:xfrm>
            <a:off x="619414" y="355600"/>
            <a:ext cx="7597088" cy="58801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4294" y="6368506"/>
            <a:ext cx="1229706" cy="48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15114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20000">
        <p15:prstTrans prst="drape"/>
      </p:transition>
    </mc:Choice>
    <mc:Fallback>
      <p:transition spd="slow" advTm="2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4"/>
          <p:cNvSpPr>
            <a:spLocks noChangeArrowheads="1"/>
          </p:cNvSpPr>
          <p:nvPr/>
        </p:nvSpPr>
        <p:spPr bwMode="auto">
          <a:xfrm>
            <a:off x="-114300" y="43934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25604" name="AutoShape 43"/>
          <p:cNvSpPr>
            <a:spLocks noChangeAspect="1" noChangeArrowheads="1" noTextEdit="1"/>
          </p:cNvSpPr>
          <p:nvPr/>
        </p:nvSpPr>
        <p:spPr bwMode="auto">
          <a:xfrm>
            <a:off x="582" y="1071982"/>
            <a:ext cx="8929687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5610" name="Oval 37"/>
          <p:cNvSpPr>
            <a:spLocks noChangeArrowheads="1"/>
          </p:cNvSpPr>
          <p:nvPr/>
        </p:nvSpPr>
        <p:spPr bwMode="auto">
          <a:xfrm>
            <a:off x="3266237" y="2971715"/>
            <a:ext cx="2664118" cy="1490327"/>
          </a:xfrm>
          <a:prstGeom prst="ellipse">
            <a:avLst/>
          </a:prstGeom>
          <a:solidFill>
            <a:srgbClr val="96969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fr-FR" sz="2000" b="1" dirty="0">
                <a:solidFill>
                  <a:srgbClr val="FF6600"/>
                </a:solidFill>
                <a:cs typeface="Times New Roman" charset="0"/>
              </a:rPr>
              <a:t>BAC STL</a:t>
            </a:r>
          </a:p>
          <a:p>
            <a:pPr algn="ctr"/>
            <a:r>
              <a:rPr lang="fr-FR" sz="2000" b="1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Biotechnologies</a:t>
            </a:r>
            <a:endParaRPr lang="fr-FR" sz="2400" dirty="0">
              <a:latin typeface="Times New Roman" charset="0"/>
              <a:cs typeface="Times New Roman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748895FD-22B2-4FDE-9710-5BD484BFF10E}"/>
              </a:ext>
            </a:extLst>
          </p:cNvPr>
          <p:cNvGrpSpPr/>
          <p:nvPr/>
        </p:nvGrpSpPr>
        <p:grpSpPr>
          <a:xfrm>
            <a:off x="70366" y="4369980"/>
            <a:ext cx="3904271" cy="2414922"/>
            <a:chOff x="70366" y="4369980"/>
            <a:chExt cx="3904271" cy="2414922"/>
          </a:xfrm>
        </p:grpSpPr>
        <p:sp>
          <p:nvSpPr>
            <p:cNvPr id="25611" name="Rectangle 36"/>
            <p:cNvSpPr>
              <a:spLocks noChangeArrowheads="1"/>
            </p:cNvSpPr>
            <p:nvPr/>
          </p:nvSpPr>
          <p:spPr bwMode="auto">
            <a:xfrm>
              <a:off x="70366" y="5113068"/>
              <a:ext cx="3285901" cy="1671834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fr-FR" sz="1400" b="1" dirty="0">
                  <a:solidFill>
                    <a:srgbClr val="3366FF"/>
                  </a:solidFill>
                  <a:cs typeface="Times New Roman" charset="0"/>
                </a:rPr>
                <a:t>BUT (3 ANS)</a:t>
              </a:r>
            </a:p>
            <a:p>
              <a:pPr algn="ctr"/>
              <a:endParaRPr lang="fr-FR" sz="1400" b="1" dirty="0">
                <a:solidFill>
                  <a:srgbClr val="3366FF"/>
                </a:solidFill>
                <a:cs typeface="Times New Roman" charset="0"/>
              </a:endParaRPr>
            </a:p>
            <a:p>
              <a:pPr>
                <a:buFontTx/>
                <a:buChar char="•"/>
              </a:pPr>
              <a:r>
                <a:rPr lang="fr-FR" sz="1200" b="1" dirty="0">
                  <a:cs typeface="Times New Roman" charset="0"/>
                </a:rPr>
                <a:t>Génie biologique,  option : analyses biologiques et biochimiques, diététique </a:t>
              </a:r>
            </a:p>
            <a:p>
              <a:pPr>
                <a:buFontTx/>
                <a:buChar char="•"/>
              </a:pPr>
              <a:r>
                <a:rPr lang="fr-FR" sz="1200" b="1" dirty="0">
                  <a:cs typeface="Times New Roman" charset="0"/>
                </a:rPr>
                <a:t>Analyses biologiques et biochimiques</a:t>
              </a:r>
            </a:p>
            <a:p>
              <a:pPr>
                <a:buFontTx/>
                <a:buChar char="•"/>
              </a:pPr>
              <a:r>
                <a:rPr lang="fr-FR" sz="1200" b="1" dirty="0">
                  <a:cs typeface="Times New Roman" charset="0"/>
                </a:rPr>
                <a:t>Agronomie</a:t>
              </a:r>
            </a:p>
            <a:p>
              <a:pPr>
                <a:buFontTx/>
                <a:buChar char="•"/>
              </a:pPr>
              <a:r>
                <a:rPr lang="fr-FR" sz="1200" b="1" dirty="0">
                  <a:cs typeface="Times New Roman" charset="0"/>
                </a:rPr>
                <a:t>Génie de l’environnement</a:t>
              </a:r>
            </a:p>
            <a:p>
              <a:pPr>
                <a:buFontTx/>
                <a:buChar char="•"/>
              </a:pPr>
              <a:r>
                <a:rPr lang="fr-FR" sz="1200" b="1" dirty="0">
                  <a:cs typeface="Times New Roman" charset="0"/>
                </a:rPr>
                <a:t>Industries alimentaires</a:t>
              </a:r>
              <a:endParaRPr lang="fr-FR" sz="1100" dirty="0">
                <a:cs typeface="Times New Roman" charset="0"/>
              </a:endParaRPr>
            </a:p>
            <a:p>
              <a:pPr eaLnBrk="0" hangingPunct="0"/>
              <a:endParaRPr lang="fr-FR" sz="2400" dirty="0">
                <a:latin typeface="Times New Roman" charset="0"/>
                <a:cs typeface="Times New Roman" charset="0"/>
              </a:endParaRPr>
            </a:p>
          </p:txBody>
        </p:sp>
        <p:sp>
          <p:nvSpPr>
            <p:cNvPr id="25613" name="Line 33"/>
            <p:cNvSpPr>
              <a:spLocks noChangeShapeType="1"/>
            </p:cNvSpPr>
            <p:nvPr/>
          </p:nvSpPr>
          <p:spPr bwMode="auto">
            <a:xfrm flipH="1">
              <a:off x="3356267" y="4369980"/>
              <a:ext cx="618370" cy="96394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22EF757F-3184-4E36-A8E7-36A801B1F047}"/>
              </a:ext>
            </a:extLst>
          </p:cNvPr>
          <p:cNvGrpSpPr/>
          <p:nvPr/>
        </p:nvGrpSpPr>
        <p:grpSpPr>
          <a:xfrm>
            <a:off x="900866" y="3793778"/>
            <a:ext cx="2527671" cy="1002262"/>
            <a:chOff x="900866" y="3793778"/>
            <a:chExt cx="2527671" cy="1002262"/>
          </a:xfrm>
        </p:grpSpPr>
        <p:sp>
          <p:nvSpPr>
            <p:cNvPr id="25608" name="Rectangle 39"/>
            <p:cNvSpPr>
              <a:spLocks noChangeArrowheads="1"/>
            </p:cNvSpPr>
            <p:nvPr/>
          </p:nvSpPr>
          <p:spPr bwMode="auto">
            <a:xfrm>
              <a:off x="900866" y="3793778"/>
              <a:ext cx="2075482" cy="1002262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fr-FR" sz="1400" b="1" dirty="0">
                  <a:solidFill>
                    <a:srgbClr val="3366FF"/>
                  </a:solidFill>
                  <a:cs typeface="Times New Roman" charset="0"/>
                </a:rPr>
                <a:t>ECOLES PARAMEDICALES</a:t>
              </a:r>
            </a:p>
            <a:p>
              <a:pPr algn="ctr"/>
              <a:r>
                <a:rPr lang="fr-FR" sz="1400" b="1" dirty="0">
                  <a:solidFill>
                    <a:srgbClr val="3366FF"/>
                  </a:solidFill>
                  <a:cs typeface="Times New Roman" charset="0"/>
                </a:rPr>
                <a:t>(3 ans)</a:t>
              </a:r>
            </a:p>
            <a:p>
              <a:pPr algn="ctr"/>
              <a:endParaRPr lang="fr-FR" sz="1100" dirty="0">
                <a:cs typeface="Times New Roman" charset="0"/>
              </a:endParaRPr>
            </a:p>
            <a:p>
              <a:pPr eaLnBrk="0" hangingPunct="0">
                <a:buFontTx/>
                <a:buChar char="•"/>
              </a:pPr>
              <a:r>
                <a:rPr lang="fr-FR" sz="1200" b="1" dirty="0">
                  <a:cs typeface="Times New Roman" charset="0"/>
                </a:rPr>
                <a:t> Infirmier</a:t>
              </a:r>
            </a:p>
          </p:txBody>
        </p:sp>
        <p:sp>
          <p:nvSpPr>
            <p:cNvPr id="25614" name="Line 31"/>
            <p:cNvSpPr>
              <a:spLocks noChangeShapeType="1"/>
            </p:cNvSpPr>
            <p:nvPr/>
          </p:nvSpPr>
          <p:spPr bwMode="auto">
            <a:xfrm flipH="1">
              <a:off x="2976347" y="4047220"/>
              <a:ext cx="452190" cy="41482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" name="Grouper 1"/>
          <p:cNvGrpSpPr/>
          <p:nvPr/>
        </p:nvGrpSpPr>
        <p:grpSpPr>
          <a:xfrm>
            <a:off x="93733" y="868362"/>
            <a:ext cx="3608437" cy="2728294"/>
            <a:chOff x="93733" y="868362"/>
            <a:chExt cx="3608437" cy="2728294"/>
          </a:xfrm>
        </p:grpSpPr>
        <p:sp>
          <p:nvSpPr>
            <p:cNvPr id="25605" name="Rectangle 42"/>
            <p:cNvSpPr>
              <a:spLocks noChangeArrowheads="1"/>
            </p:cNvSpPr>
            <p:nvPr/>
          </p:nvSpPr>
          <p:spPr bwMode="auto">
            <a:xfrm>
              <a:off x="93733" y="868362"/>
              <a:ext cx="2993640" cy="2728294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fr-FR" sz="1400" b="1" dirty="0">
                  <a:solidFill>
                    <a:srgbClr val="3366FF"/>
                  </a:solidFill>
                  <a:cs typeface="Times New Roman" charset="0"/>
                </a:rPr>
                <a:t>BTS (2 ans)</a:t>
              </a:r>
            </a:p>
            <a:p>
              <a:endParaRPr lang="fr-FR" sz="1100" dirty="0">
                <a:cs typeface="Times New Roman" charset="0"/>
              </a:endParaRPr>
            </a:p>
            <a:p>
              <a:pPr eaLnBrk="0" hangingPunct="0">
                <a:buFontTx/>
                <a:buChar char="•"/>
              </a:pPr>
              <a:r>
                <a:rPr lang="fr-FR" sz="1200" b="1" dirty="0">
                  <a:cs typeface="Times New Roman" charset="0"/>
                </a:rPr>
                <a:t>Analyses de Biologie Médicale</a:t>
              </a:r>
            </a:p>
            <a:p>
              <a:pPr eaLnBrk="0" hangingPunct="0">
                <a:buFontTx/>
                <a:buChar char="•"/>
              </a:pPr>
              <a:r>
                <a:rPr lang="fr-FR" sz="1200" b="1" dirty="0" err="1">
                  <a:cs typeface="Times New Roman" charset="0"/>
                </a:rPr>
                <a:t>Bioanalyses</a:t>
              </a:r>
              <a:r>
                <a:rPr lang="fr-FR" sz="1200" b="1" dirty="0">
                  <a:cs typeface="Times New Roman" charset="0"/>
                </a:rPr>
                <a:t> et contrôles</a:t>
              </a:r>
            </a:p>
            <a:p>
              <a:pPr eaLnBrk="0" hangingPunct="0">
                <a:buFontTx/>
                <a:buChar char="•"/>
              </a:pPr>
              <a:r>
                <a:rPr lang="fr-FR" sz="1200" b="1" dirty="0">
                  <a:cs typeface="Times New Roman" charset="0"/>
                </a:rPr>
                <a:t>Biotechnologies</a:t>
              </a:r>
            </a:p>
            <a:p>
              <a:pPr eaLnBrk="0" hangingPunct="0">
                <a:buFontTx/>
                <a:buChar char="•"/>
              </a:pPr>
              <a:r>
                <a:rPr lang="fr-FR" sz="1200" b="1" dirty="0">
                  <a:cs typeface="Times New Roman" charset="0"/>
                </a:rPr>
                <a:t>Métiers de l’eau</a:t>
              </a:r>
            </a:p>
            <a:p>
              <a:pPr eaLnBrk="0" hangingPunct="0">
                <a:buFontTx/>
                <a:buChar char="•"/>
              </a:pPr>
              <a:r>
                <a:rPr lang="fr-FR" sz="1200" b="1" dirty="0">
                  <a:cs typeface="Times New Roman" charset="0"/>
                </a:rPr>
                <a:t>Métiers des services et de l’environnement</a:t>
              </a:r>
            </a:p>
            <a:p>
              <a:pPr eaLnBrk="0" hangingPunct="0">
                <a:buFontTx/>
                <a:buChar char="•"/>
              </a:pPr>
              <a:r>
                <a:rPr lang="fr-FR" sz="1200" b="1" dirty="0">
                  <a:cs typeface="Times New Roman" charset="0"/>
                </a:rPr>
                <a:t>Qualité dans les industries alimentaires et bioindustries</a:t>
              </a:r>
            </a:p>
            <a:p>
              <a:pPr eaLnBrk="0" hangingPunct="0">
                <a:buFontTx/>
                <a:buChar char="•"/>
              </a:pPr>
              <a:r>
                <a:rPr lang="fr-FR" sz="1200" b="1" dirty="0">
                  <a:cs typeface="Times New Roman" charset="0"/>
                </a:rPr>
                <a:t>Analyses agricoles biologiques et biotechnologies</a:t>
              </a:r>
            </a:p>
            <a:p>
              <a:pPr eaLnBrk="0" hangingPunct="0">
                <a:buFontTx/>
                <a:buChar char="•"/>
              </a:pPr>
              <a:r>
                <a:rPr lang="fr-FR" sz="1200" b="1" dirty="0">
                  <a:cs typeface="Times New Roman" charset="0"/>
                </a:rPr>
                <a:t>Sciences et technologies des aliments</a:t>
              </a:r>
            </a:p>
            <a:p>
              <a:pPr eaLnBrk="0" hangingPunct="0">
                <a:buFontTx/>
                <a:buChar char="•"/>
              </a:pPr>
              <a:r>
                <a:rPr lang="fr-FR" sz="1200" b="1" dirty="0">
                  <a:cs typeface="Times New Roman" charset="0"/>
                </a:rPr>
                <a:t>Diététique</a:t>
              </a:r>
            </a:p>
            <a:p>
              <a:pPr eaLnBrk="0" hangingPunct="0">
                <a:buFontTx/>
                <a:buChar char="•"/>
              </a:pPr>
              <a:r>
                <a:rPr lang="fr-FR" sz="1200" b="1" dirty="0">
                  <a:cs typeface="Times New Roman" charset="0"/>
                </a:rPr>
                <a:t>Esthétique - Cosmétique</a:t>
              </a:r>
            </a:p>
            <a:p>
              <a:pPr eaLnBrk="0" hangingPunct="0">
                <a:buFontTx/>
                <a:buChar char="•"/>
              </a:pPr>
              <a:endParaRPr lang="fr-FR" sz="1200" b="1" dirty="0">
                <a:cs typeface="Times New Roman" charset="0"/>
              </a:endParaRPr>
            </a:p>
            <a:p>
              <a:pPr eaLnBrk="0" hangingPunct="0">
                <a:buFontTx/>
                <a:buChar char="•"/>
              </a:pPr>
              <a:endParaRPr lang="fr-FR" sz="1100" dirty="0">
                <a:cs typeface="Times New Roman" charset="0"/>
              </a:endParaRPr>
            </a:p>
            <a:p>
              <a:pPr algn="ctr" eaLnBrk="0" hangingPunct="0"/>
              <a:endParaRPr lang="fr-FR" sz="2400" dirty="0">
                <a:latin typeface="Times New Roman" charset="0"/>
                <a:cs typeface="Times New Roman" charset="0"/>
              </a:endParaRPr>
            </a:p>
          </p:txBody>
        </p:sp>
        <p:sp>
          <p:nvSpPr>
            <p:cNvPr id="25617" name="Line 28"/>
            <p:cNvSpPr>
              <a:spLocks noChangeShapeType="1"/>
            </p:cNvSpPr>
            <p:nvPr/>
          </p:nvSpPr>
          <p:spPr bwMode="auto">
            <a:xfrm flipH="1" flipV="1">
              <a:off x="3087373" y="2768095"/>
              <a:ext cx="614797" cy="4072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8" name="Grouper 7"/>
          <p:cNvGrpSpPr/>
          <p:nvPr/>
        </p:nvGrpSpPr>
        <p:grpSpPr>
          <a:xfrm>
            <a:off x="3387639" y="1174875"/>
            <a:ext cx="2069116" cy="1796839"/>
            <a:chOff x="3387639" y="1174875"/>
            <a:chExt cx="2069116" cy="1796839"/>
          </a:xfrm>
        </p:grpSpPr>
        <p:sp>
          <p:nvSpPr>
            <p:cNvPr id="25606" name="Rectangle 41"/>
            <p:cNvSpPr>
              <a:spLocks noChangeArrowheads="1"/>
            </p:cNvSpPr>
            <p:nvPr/>
          </p:nvSpPr>
          <p:spPr bwMode="auto">
            <a:xfrm>
              <a:off x="3387639" y="1174875"/>
              <a:ext cx="2069116" cy="1245549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fr-FR" sz="1400" b="1" dirty="0">
                  <a:solidFill>
                    <a:srgbClr val="3366FF"/>
                  </a:solidFill>
                  <a:cs typeface="Times New Roman" charset="0"/>
                </a:rPr>
                <a:t>FORMATIONS COMPLEMENTAIRES</a:t>
              </a:r>
            </a:p>
            <a:p>
              <a:endParaRPr lang="fr-FR" sz="1100" dirty="0">
                <a:cs typeface="Times New Roman" charset="0"/>
              </a:endParaRPr>
            </a:p>
            <a:p>
              <a:pPr algn="ctr" eaLnBrk="0" hangingPunct="0"/>
              <a:r>
                <a:rPr lang="fr-FR" sz="1200" b="1" dirty="0">
                  <a:cs typeface="Times New Roman" charset="0"/>
                </a:rPr>
                <a:t>Classes préparatoires aux grandes écoles d’ingénieurs</a:t>
              </a:r>
            </a:p>
            <a:p>
              <a:pPr algn="ctr" eaLnBrk="0" hangingPunct="0"/>
              <a:r>
                <a:rPr lang="fr-FR" sz="1200" b="1" dirty="0">
                  <a:latin typeface="Times New Roman" charset="0"/>
                  <a:cs typeface="Times New Roman" charset="0"/>
                </a:rPr>
                <a:t>(CPGE-TB)</a:t>
              </a:r>
              <a:endParaRPr lang="fr-FR" sz="2400" dirty="0">
                <a:latin typeface="Times New Roman" charset="0"/>
                <a:cs typeface="Times New Roman" charset="0"/>
              </a:endParaRPr>
            </a:p>
          </p:txBody>
        </p:sp>
        <p:sp>
          <p:nvSpPr>
            <p:cNvPr id="25618" name="Line 27"/>
            <p:cNvSpPr>
              <a:spLocks noChangeShapeType="1"/>
            </p:cNvSpPr>
            <p:nvPr/>
          </p:nvSpPr>
          <p:spPr bwMode="auto">
            <a:xfrm flipV="1">
              <a:off x="4526483" y="2420423"/>
              <a:ext cx="0" cy="55129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9" name="Grouper 8"/>
          <p:cNvGrpSpPr/>
          <p:nvPr/>
        </p:nvGrpSpPr>
        <p:grpSpPr>
          <a:xfrm>
            <a:off x="5335805" y="981003"/>
            <a:ext cx="3402340" cy="2088190"/>
            <a:chOff x="5335805" y="981003"/>
            <a:chExt cx="3402340" cy="2088190"/>
          </a:xfrm>
        </p:grpSpPr>
        <p:sp>
          <p:nvSpPr>
            <p:cNvPr id="25607" name="Rectangle 40"/>
            <p:cNvSpPr>
              <a:spLocks noChangeArrowheads="1"/>
            </p:cNvSpPr>
            <p:nvPr/>
          </p:nvSpPr>
          <p:spPr bwMode="auto">
            <a:xfrm>
              <a:off x="6012314" y="981003"/>
              <a:ext cx="2725831" cy="1606217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fr-FR" sz="1400" b="1" dirty="0">
                  <a:solidFill>
                    <a:srgbClr val="3366FF"/>
                  </a:solidFill>
                  <a:cs typeface="Times New Roman" charset="0"/>
                </a:rPr>
                <a:t>DTS/DE (3 ans)</a:t>
              </a:r>
            </a:p>
            <a:p>
              <a:endParaRPr lang="fr-FR" sz="1100" dirty="0">
                <a:cs typeface="Times New Roman" charset="0"/>
              </a:endParaRPr>
            </a:p>
            <a:p>
              <a:pPr eaLnBrk="0" hangingPunct="0">
                <a:buFontTx/>
                <a:buChar char="•"/>
              </a:pPr>
              <a:r>
                <a:rPr lang="fr-FR" sz="1200" b="1" dirty="0">
                  <a:cs typeface="Times New Roman" charset="0"/>
                </a:rPr>
                <a:t> DTS Imagerie Médicale et Radiologie Thérapeutique</a:t>
              </a:r>
            </a:p>
            <a:p>
              <a:pPr eaLnBrk="0" hangingPunct="0">
                <a:buFontTx/>
                <a:buChar char="•"/>
              </a:pPr>
              <a:r>
                <a:rPr lang="fr-FR" sz="1200" b="1" dirty="0">
                  <a:cs typeface="Times New Roman" charset="0"/>
                </a:rPr>
                <a:t> DE de manipulateur d’</a:t>
              </a:r>
              <a:r>
                <a:rPr lang="fr-FR" altLang="ja-JP" sz="1200" b="1" dirty="0">
                  <a:cs typeface="Arial" charset="0"/>
                </a:rPr>
                <a:t>électroradiologie médicale</a:t>
              </a:r>
            </a:p>
            <a:p>
              <a:pPr eaLnBrk="0" hangingPunct="0">
                <a:buFontTx/>
                <a:buChar char="•"/>
              </a:pPr>
              <a:r>
                <a:rPr lang="fr-FR" altLang="ja-JP" sz="1200" b="1" dirty="0">
                  <a:cs typeface="Arial" charset="0"/>
                </a:rPr>
                <a:t>DE technicien de laboratoire médical </a:t>
              </a:r>
              <a:endParaRPr lang="fr-FR" altLang="ja-JP" sz="1100" dirty="0">
                <a:cs typeface="Arial" charset="0"/>
              </a:endParaRPr>
            </a:p>
            <a:p>
              <a:pPr eaLnBrk="0" hangingPunct="0"/>
              <a:endParaRPr lang="fr-FR" sz="2400" dirty="0">
                <a:latin typeface="Times New Roman" charset="0"/>
                <a:cs typeface="Arial" charset="0"/>
              </a:endParaRPr>
            </a:p>
          </p:txBody>
        </p:sp>
        <p:sp>
          <p:nvSpPr>
            <p:cNvPr id="25619" name="Line 26"/>
            <p:cNvSpPr>
              <a:spLocks noChangeShapeType="1"/>
            </p:cNvSpPr>
            <p:nvPr/>
          </p:nvSpPr>
          <p:spPr bwMode="auto">
            <a:xfrm flipV="1">
              <a:off x="5335805" y="1891878"/>
              <a:ext cx="653221" cy="11773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1" name="Titre 1"/>
          <p:cNvSpPr txBox="1">
            <a:spLocks/>
          </p:cNvSpPr>
          <p:nvPr/>
        </p:nvSpPr>
        <p:spPr>
          <a:xfrm>
            <a:off x="929520" y="0"/>
            <a:ext cx="7313613" cy="868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La poursuite d’études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7FEAD-31F9-4021-8C6F-3905C821B16F}" type="slidenum">
              <a:rPr lang="fr-FR" smtClean="0"/>
              <a:pPr/>
              <a:t>11</a:t>
            </a:fld>
            <a:endParaRPr lang="fr-FR"/>
          </a:p>
        </p:txBody>
      </p:sp>
      <p:grpSp>
        <p:nvGrpSpPr>
          <p:cNvPr id="7" name="Grouper 6"/>
          <p:cNvGrpSpPr/>
          <p:nvPr/>
        </p:nvGrpSpPr>
        <p:grpSpPr>
          <a:xfrm>
            <a:off x="5620841" y="4009633"/>
            <a:ext cx="2622293" cy="786407"/>
            <a:chOff x="5620841" y="4009633"/>
            <a:chExt cx="2622293" cy="786407"/>
          </a:xfrm>
        </p:grpSpPr>
        <p:sp>
          <p:nvSpPr>
            <p:cNvPr id="25615" name="Line 30"/>
            <p:cNvSpPr>
              <a:spLocks noChangeShapeType="1"/>
            </p:cNvSpPr>
            <p:nvPr/>
          </p:nvSpPr>
          <p:spPr bwMode="auto">
            <a:xfrm>
              <a:off x="5620841" y="4218348"/>
              <a:ext cx="66626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Rectangle 34"/>
            <p:cNvSpPr>
              <a:spLocks noChangeArrowheads="1"/>
            </p:cNvSpPr>
            <p:nvPr/>
          </p:nvSpPr>
          <p:spPr bwMode="auto">
            <a:xfrm>
              <a:off x="6286528" y="4009633"/>
              <a:ext cx="1956606" cy="786407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457200" algn="l"/>
                </a:tabLst>
              </a:pPr>
              <a:r>
                <a:rPr lang="fr-FR" altLang="ja-JP" sz="1400" b="1" dirty="0">
                  <a:solidFill>
                    <a:srgbClr val="3366FF"/>
                  </a:solidFill>
                  <a:cs typeface="Arial" charset="0"/>
                </a:rPr>
                <a:t>BP (2 ans)</a:t>
              </a:r>
              <a:endParaRPr lang="fr-FR" altLang="ja-JP" sz="1100" dirty="0">
                <a:cs typeface="Arial" charset="0"/>
              </a:endParaRPr>
            </a:p>
            <a:p>
              <a:pPr eaLnBrk="0" hangingPunct="0">
                <a:tabLst>
                  <a:tab pos="457200" algn="l"/>
                </a:tabLst>
              </a:pPr>
              <a:r>
                <a:rPr lang="fr-FR" sz="1400" b="1" dirty="0">
                  <a:solidFill>
                    <a:srgbClr val="3366FF"/>
                  </a:solidFill>
                  <a:cs typeface="Arial" charset="0"/>
                </a:rPr>
                <a:t> </a:t>
              </a:r>
            </a:p>
            <a:p>
              <a:pPr eaLnBrk="0" hangingPunct="0">
                <a:buFontTx/>
                <a:buChar char="•"/>
                <a:tabLst>
                  <a:tab pos="457200" algn="l"/>
                </a:tabLst>
              </a:pPr>
              <a:r>
                <a:rPr lang="fr-FR" sz="1200" b="1" dirty="0">
                  <a:cs typeface="Arial" charset="0"/>
                </a:rPr>
                <a:t> Préparateur en pharmacie</a:t>
              </a:r>
            </a:p>
          </p:txBody>
        </p:sp>
      </p:grpSp>
      <p:grpSp>
        <p:nvGrpSpPr>
          <p:cNvPr id="10" name="Grouper 9"/>
          <p:cNvGrpSpPr/>
          <p:nvPr/>
        </p:nvGrpSpPr>
        <p:grpSpPr>
          <a:xfrm>
            <a:off x="5620841" y="2768095"/>
            <a:ext cx="3129571" cy="1075505"/>
            <a:chOff x="5620841" y="2768095"/>
            <a:chExt cx="3129571" cy="1075505"/>
          </a:xfrm>
        </p:grpSpPr>
        <p:sp>
          <p:nvSpPr>
            <p:cNvPr id="25612" name="Rectangle 34"/>
            <p:cNvSpPr>
              <a:spLocks noChangeArrowheads="1"/>
            </p:cNvSpPr>
            <p:nvPr/>
          </p:nvSpPr>
          <p:spPr bwMode="auto">
            <a:xfrm>
              <a:off x="6350610" y="2768095"/>
              <a:ext cx="2399802" cy="1075505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tabLst>
                  <a:tab pos="457200" algn="l"/>
                </a:tabLst>
              </a:pPr>
              <a:r>
                <a:rPr lang="fr-FR" altLang="ja-JP" sz="1400" b="1" dirty="0">
                  <a:solidFill>
                    <a:srgbClr val="3366FF"/>
                  </a:solidFill>
                  <a:cs typeface="Arial" charset="0"/>
                </a:rPr>
                <a:t>UNIVERSITE</a:t>
              </a:r>
              <a:endParaRPr lang="fr-FR" altLang="ja-JP" sz="1100" dirty="0">
                <a:cs typeface="Arial" charset="0"/>
              </a:endParaRPr>
            </a:p>
            <a:p>
              <a:pPr eaLnBrk="0" hangingPunct="0">
                <a:tabLst>
                  <a:tab pos="457200" algn="l"/>
                </a:tabLst>
              </a:pPr>
              <a:r>
                <a:rPr lang="fr-FR" sz="1400" b="1" dirty="0">
                  <a:solidFill>
                    <a:srgbClr val="3366FF"/>
                  </a:solidFill>
                  <a:cs typeface="Arial" charset="0"/>
                </a:rPr>
                <a:t> </a:t>
              </a:r>
            </a:p>
            <a:p>
              <a:pPr eaLnBrk="0" hangingPunct="0">
                <a:buFontTx/>
                <a:buChar char="•"/>
                <a:tabLst>
                  <a:tab pos="457200" algn="l"/>
                </a:tabLst>
              </a:pPr>
              <a:r>
                <a:rPr lang="fr-FR" sz="1200" b="1" dirty="0">
                  <a:cs typeface="Arial" charset="0"/>
                </a:rPr>
                <a:t> Licences scientifiques</a:t>
              </a:r>
            </a:p>
            <a:p>
              <a:pPr eaLnBrk="0" hangingPunct="0">
                <a:buFontTx/>
                <a:buChar char="•"/>
                <a:tabLst>
                  <a:tab pos="457200" algn="l"/>
                </a:tabLst>
              </a:pPr>
              <a:r>
                <a:rPr lang="fr-FR" sz="1200" b="1" dirty="0">
                  <a:cs typeface="Arial" charset="0"/>
                </a:rPr>
                <a:t>Licences professionnelles à l’issu d’un bac +2</a:t>
              </a:r>
            </a:p>
          </p:txBody>
        </p:sp>
        <p:sp>
          <p:nvSpPr>
            <p:cNvPr id="39" name="Line 30"/>
            <p:cNvSpPr>
              <a:spLocks noChangeShapeType="1"/>
            </p:cNvSpPr>
            <p:nvPr/>
          </p:nvSpPr>
          <p:spPr bwMode="auto">
            <a:xfrm flipV="1">
              <a:off x="5620841" y="2938301"/>
              <a:ext cx="697707" cy="27706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" name="Grouper 5"/>
          <p:cNvGrpSpPr/>
          <p:nvPr/>
        </p:nvGrpSpPr>
        <p:grpSpPr>
          <a:xfrm>
            <a:off x="4824390" y="4377772"/>
            <a:ext cx="3913755" cy="1978578"/>
            <a:chOff x="4824390" y="4377772"/>
            <a:chExt cx="3913755" cy="1978578"/>
          </a:xfrm>
        </p:grpSpPr>
        <p:sp>
          <p:nvSpPr>
            <p:cNvPr id="37" name="Rectangle 41"/>
            <p:cNvSpPr>
              <a:spLocks noChangeArrowheads="1"/>
            </p:cNvSpPr>
            <p:nvPr/>
          </p:nvSpPr>
          <p:spPr bwMode="auto">
            <a:xfrm>
              <a:off x="4824390" y="4959346"/>
              <a:ext cx="3913755" cy="1397004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fr-FR" sz="1400" b="1" dirty="0">
                  <a:solidFill>
                    <a:srgbClr val="3366FF"/>
                  </a:solidFill>
                  <a:cs typeface="Times New Roman" charset="0"/>
                </a:rPr>
                <a:t>DEUST (2 ans)</a:t>
              </a:r>
            </a:p>
            <a:p>
              <a:endParaRPr lang="fr-FR" sz="1100" dirty="0">
                <a:cs typeface="Times New Roman" charset="0"/>
              </a:endParaRPr>
            </a:p>
            <a:p>
              <a:pPr indent="-171450" eaLnBrk="0" hangingPunct="0">
                <a:buFontTx/>
                <a:buChar char="•"/>
              </a:pPr>
              <a:r>
                <a:rPr lang="fr-FR" sz="1200" b="1" dirty="0">
                  <a:cs typeface="Times New Roman" charset="0"/>
                </a:rPr>
                <a:t>Analyse des milieux biologiques </a:t>
              </a:r>
            </a:p>
            <a:p>
              <a:pPr indent="-171450" eaLnBrk="0" hangingPunct="0">
                <a:buFontTx/>
                <a:buChar char="•"/>
              </a:pPr>
              <a:r>
                <a:rPr lang="fr-FR" sz="1200" b="1" dirty="0">
                  <a:cs typeface="Times New Roman" charset="0"/>
                </a:rPr>
                <a:t>Bio-industries </a:t>
              </a:r>
              <a:r>
                <a:rPr lang="fr-FR" sz="1200" b="1" dirty="0">
                  <a:latin typeface="Times New Roman" charset="0"/>
                  <a:cs typeface="Times New Roman" charset="0"/>
                </a:rPr>
                <a:t>et biotechnologies</a:t>
              </a:r>
            </a:p>
            <a:p>
              <a:pPr indent="-171450" eaLnBrk="0" hangingPunct="0">
                <a:buFontTx/>
                <a:buChar char="•"/>
              </a:pPr>
              <a:r>
                <a:rPr lang="fr-FR" sz="1200" b="1" dirty="0">
                  <a:cs typeface="Times New Roman" charset="0"/>
                </a:rPr>
                <a:t>Produits et contrôles des produits de santé</a:t>
              </a:r>
            </a:p>
            <a:p>
              <a:pPr indent="-171450" eaLnBrk="0" hangingPunct="0">
                <a:buFontTx/>
                <a:buChar char="•"/>
              </a:pPr>
              <a:r>
                <a:rPr lang="fr-FR" sz="1200" b="1" dirty="0">
                  <a:cs typeface="Times New Roman" charset="0"/>
                </a:rPr>
                <a:t>Santé, environnement, techniques industrielles et commerciales</a:t>
              </a:r>
            </a:p>
          </p:txBody>
        </p:sp>
        <p:sp>
          <p:nvSpPr>
            <p:cNvPr id="41" name="Line 30"/>
            <p:cNvSpPr>
              <a:spLocks noChangeShapeType="1"/>
            </p:cNvSpPr>
            <p:nvPr/>
          </p:nvSpPr>
          <p:spPr bwMode="auto">
            <a:xfrm>
              <a:off x="5154161" y="4377772"/>
              <a:ext cx="615308" cy="58157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31" name="Imag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4294" y="6368506"/>
            <a:ext cx="1229706" cy="48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70525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20000">
        <p15:prstTrans prst="drape"/>
      </p:transition>
    </mc:Choice>
    <mc:Fallback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75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25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5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7948" y="415594"/>
            <a:ext cx="8229600" cy="1582798"/>
          </a:xfrm>
        </p:spPr>
        <p:txBody>
          <a:bodyPr>
            <a:normAutofit/>
          </a:bodyPr>
          <a:lstStyle/>
          <a:p>
            <a:r>
              <a:rPr lang="fr-FR" dirty="0"/>
              <a:t>Pour plus de renseignements, </a:t>
            </a:r>
            <a:br>
              <a:rPr lang="fr-FR" dirty="0"/>
            </a:br>
            <a:r>
              <a:rPr lang="fr-FR" dirty="0"/>
              <a:t>contactez-nous!!</a:t>
            </a:r>
          </a:p>
        </p:txBody>
      </p:sp>
      <p:sp>
        <p:nvSpPr>
          <p:cNvPr id="4" name="Text Box 6"/>
          <p:cNvSpPr txBox="1">
            <a:spLocks noGrp="1" noChangeArrowheads="1"/>
          </p:cNvSpPr>
          <p:nvPr>
            <p:ph idx="1"/>
          </p:nvPr>
        </p:nvSpPr>
        <p:spPr bwMode="auto">
          <a:xfrm>
            <a:off x="2063927" y="2861583"/>
            <a:ext cx="5016158" cy="562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marL="0" indent="0" algn="ctr">
              <a:lnSpc>
                <a:spcPct val="95000"/>
              </a:lnSpc>
              <a:buClr>
                <a:srgbClr val="000000"/>
              </a:buClr>
              <a:buSzPct val="10000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 dirty="0" err="1"/>
              <a:t>Accueil</a:t>
            </a:r>
            <a:r>
              <a:rPr lang="en-GB" b="1" dirty="0"/>
              <a:t> pour des mini-stages</a:t>
            </a:r>
          </a:p>
        </p:txBody>
      </p:sp>
      <p:pic>
        <p:nvPicPr>
          <p:cNvPr id="5" name="Picture 10" descr="verreriejau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4613" y="4734701"/>
            <a:ext cx="1540461" cy="1630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9766" y="4734701"/>
            <a:ext cx="1804232" cy="163074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" y="4734701"/>
            <a:ext cx="1804232" cy="163074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7529" y="4741449"/>
            <a:ext cx="2174331" cy="163074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4294" y="6368506"/>
            <a:ext cx="1229706" cy="489494"/>
          </a:xfrm>
          <a:prstGeom prst="rect">
            <a:avLst/>
          </a:prstGeom>
        </p:spPr>
      </p:pic>
      <p:pic>
        <p:nvPicPr>
          <p:cNvPr id="12" name="Picture 5" descr="spz_ovocyte_fécondati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928" y="4728272"/>
            <a:ext cx="1606464" cy="163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17-14ErythFibrin_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23495" y="4731614"/>
            <a:ext cx="1575394" cy="164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3E4F5B3D-46B7-4255-8455-B34ACF596BEB}"/>
              </a:ext>
            </a:extLst>
          </p:cNvPr>
          <p:cNvSpPr txBox="1"/>
          <p:nvPr/>
        </p:nvSpPr>
        <p:spPr>
          <a:xfrm>
            <a:off x="1367405" y="2030338"/>
            <a:ext cx="69509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/>
              <a:t>Journée portes ouvertes le 19 Mars</a:t>
            </a:r>
          </a:p>
        </p:txBody>
      </p:sp>
    </p:spTree>
    <p:extLst>
      <p:ext uri="{BB962C8B-B14F-4D97-AF65-F5344CB8AC3E}">
        <p14:creationId xmlns:p14="http://schemas.microsoft.com/office/powerpoint/2010/main" xmlns="" val="3750818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30000">
        <p14:vortex dir="r"/>
      </p:transition>
    </mc:Choice>
    <mc:Fallback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504FB2A-9108-4CAE-9098-646BAE9B0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Vidéo Onisep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EE278F4E-347F-44BF-9CF3-FCB8F52492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r-FR" dirty="0"/>
          </a:p>
          <a:p>
            <a:pPr marL="0" indent="0">
              <a:buNone/>
            </a:pPr>
            <a:r>
              <a:rPr lang="fr-FR" dirty="0">
                <a:hlinkClick r:id="rId2"/>
              </a:rPr>
              <a:t>https://youtu.be/1_BW23mNuPE</a:t>
            </a: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154289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VENEZ REJOINDRE LA FILIERE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33899"/>
          </a:xfrm>
        </p:spPr>
        <p:txBody>
          <a:bodyPr/>
          <a:lstStyle/>
          <a:p>
            <a:pPr marL="0" indent="0" algn="ctr">
              <a:buNone/>
            </a:pPr>
            <a:r>
              <a:rPr lang="fr-FR" dirty="0"/>
              <a:t>SCIENCES ET TECHNOLOGIES DU LABORATOIRE</a:t>
            </a:r>
          </a:p>
          <a:p>
            <a:pPr marL="0" indent="0" algn="ctr">
              <a:buNone/>
            </a:pPr>
            <a:r>
              <a:rPr lang="fr-FR" dirty="0"/>
              <a:t>Option BIOTECHNOLOGIES</a:t>
            </a:r>
          </a:p>
          <a:p>
            <a:pPr marL="0" indent="0" algn="r">
              <a:buNone/>
            </a:pPr>
            <a:endParaRPr lang="fr-FR" sz="4000" dirty="0"/>
          </a:p>
          <a:p>
            <a:pPr marL="0" indent="0" algn="r">
              <a:buNone/>
            </a:pPr>
            <a:r>
              <a:rPr lang="fr-FR" sz="4000" dirty="0"/>
              <a:t>Au Lycée Val de Garonne</a:t>
            </a:r>
          </a:p>
          <a:p>
            <a:pPr marL="0" indent="0" algn="r">
              <a:buNone/>
            </a:pPr>
            <a:r>
              <a:rPr lang="fr-FR" sz="4000" dirty="0"/>
              <a:t>à Marmande</a:t>
            </a:r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0" y="4015409"/>
            <a:ext cx="3193143" cy="2842591"/>
            <a:chOff x="3312" y="1152"/>
            <a:chExt cx="2351" cy="1391"/>
          </a:xfrm>
        </p:grpSpPr>
        <p:pic>
          <p:nvPicPr>
            <p:cNvPr id="5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12" y="1152"/>
              <a:ext cx="2352" cy="1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AutoShape 9"/>
            <p:cNvSpPr>
              <a:spLocks noChangeArrowheads="1"/>
            </p:cNvSpPr>
            <p:nvPr/>
          </p:nvSpPr>
          <p:spPr bwMode="auto">
            <a:xfrm>
              <a:off x="3312" y="1152"/>
              <a:ext cx="2352" cy="1392"/>
            </a:xfrm>
            <a:prstGeom prst="roundRect">
              <a:avLst>
                <a:gd name="adj" fmla="val 69"/>
              </a:avLst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5246188A-0723-4D3D-A825-69BE24CD5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4455" y="5137594"/>
            <a:ext cx="2890008" cy="172040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B7C61540-6272-43D1-9DC0-C228238839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463" y="5137594"/>
            <a:ext cx="3059538" cy="172040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4294" y="6368506"/>
            <a:ext cx="1229706" cy="48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51465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10000">
        <p15:prstTrans prst="drape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99585" y="135964"/>
            <a:ext cx="7929562" cy="647700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eaLnBrk="1" hangingPunct="1"/>
            <a:r>
              <a:rPr lang="fr-FR" sz="4000" b="1" dirty="0">
                <a:solidFill>
                  <a:srgbClr val="000000"/>
                </a:solidFill>
                <a:cs typeface="Arial" charset="0"/>
              </a:rPr>
              <a:t>Les STL au lycée Val de Garonne</a:t>
            </a:r>
            <a:r>
              <a:rPr lang="fr-FR" sz="4000" dirty="0"/>
              <a:t> </a:t>
            </a:r>
          </a:p>
        </p:txBody>
      </p:sp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255433" y="974824"/>
            <a:ext cx="633793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fr-FR" sz="2000" b="1" i="0" dirty="0">
                <a:solidFill>
                  <a:srgbClr val="000000"/>
                </a:solidFill>
                <a:latin typeface="+mj-lt"/>
                <a:cs typeface="Arial" charset="0"/>
              </a:rPr>
              <a:t>Elle se déroule sur 3 années: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fr-FR" sz="2000" i="0" dirty="0">
                <a:solidFill>
                  <a:srgbClr val="000000"/>
                </a:solidFill>
                <a:latin typeface="+mj-lt"/>
                <a:cs typeface="Arial" charset="0"/>
              </a:rPr>
              <a:t>  En Seconde : </a:t>
            </a:r>
            <a:r>
              <a:rPr lang="fr-FR" sz="2000" i="0" dirty="0">
                <a:latin typeface="+mj-lt"/>
                <a:cs typeface="Arial" charset="0"/>
              </a:rPr>
              <a:t>enseignement optionnel</a:t>
            </a:r>
            <a:r>
              <a:rPr lang="fr-FR" sz="2000" i="0" dirty="0">
                <a:cs typeface="Arial" charset="0"/>
              </a:rPr>
              <a:t> </a:t>
            </a:r>
            <a:r>
              <a:rPr lang="fr-FR" sz="2000" i="0" dirty="0">
                <a:latin typeface="+mj-lt"/>
                <a:cs typeface="Arial" charset="0"/>
              </a:rPr>
              <a:t>biotechnologique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fr-FR" sz="2000" i="0" dirty="0">
                <a:solidFill>
                  <a:srgbClr val="000000"/>
                </a:solidFill>
                <a:latin typeface="+mj-lt"/>
                <a:cs typeface="Arial" charset="0"/>
              </a:rPr>
              <a:t> En 1</a:t>
            </a:r>
            <a:r>
              <a:rPr lang="fr-FR" sz="2000" i="0" baseline="30000" dirty="0">
                <a:solidFill>
                  <a:srgbClr val="000000"/>
                </a:solidFill>
                <a:latin typeface="+mj-lt"/>
                <a:cs typeface="Arial" charset="0"/>
              </a:rPr>
              <a:t>ère</a:t>
            </a:r>
            <a:r>
              <a:rPr lang="fr-FR" sz="2000" i="0" dirty="0">
                <a:solidFill>
                  <a:srgbClr val="000000"/>
                </a:solidFill>
                <a:latin typeface="+mj-lt"/>
                <a:cs typeface="Arial" charset="0"/>
              </a:rPr>
              <a:t> STL Biotechnologie-SPCL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fr-FR" sz="2000" i="0" dirty="0">
                <a:solidFill>
                  <a:srgbClr val="000000"/>
                </a:solidFill>
                <a:latin typeface="+mj-lt"/>
                <a:cs typeface="Arial" charset="0"/>
              </a:rPr>
              <a:t> En Tale STL Biotechnologie-SPCL </a:t>
            </a:r>
            <a:endParaRPr lang="fr-FR" sz="2000" i="0" dirty="0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156796" y="3274938"/>
            <a:ext cx="8634267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b="1" i="0" dirty="0">
                <a:latin typeface="Arial" charset="0"/>
                <a:cs typeface="Arial" charset="0"/>
              </a:rPr>
              <a:t>Avec un enseignement permettant</a:t>
            </a:r>
            <a:r>
              <a:rPr lang="fr-FR" sz="1600" b="1" i="0" dirty="0">
                <a:latin typeface="Arial" charset="0"/>
                <a:cs typeface="Arial" charset="0"/>
              </a:rPr>
              <a:t> :</a:t>
            </a:r>
          </a:p>
          <a:p>
            <a:pPr marL="285750" indent="-285750" eaLnBrk="1" hangingPunct="1">
              <a:spcBef>
                <a:spcPct val="50000"/>
              </a:spcBef>
              <a:buFont typeface="Arial"/>
              <a:buChar char="•"/>
            </a:pPr>
            <a:r>
              <a:rPr lang="fr-FR" i="0" dirty="0">
                <a:latin typeface="Arial" charset="0"/>
                <a:cs typeface="Arial" charset="0"/>
              </a:rPr>
              <a:t>Une pédagogie ouverte et dynamique</a:t>
            </a:r>
          </a:p>
          <a:p>
            <a:pPr marL="285750" indent="-285750" eaLnBrk="1" hangingPunct="1">
              <a:spcBef>
                <a:spcPct val="50000"/>
              </a:spcBef>
              <a:buFont typeface="Arial"/>
              <a:buChar char="•"/>
            </a:pPr>
            <a:r>
              <a:rPr lang="fr-FR" i="0" dirty="0">
                <a:latin typeface="Arial" charset="0"/>
                <a:cs typeface="Arial" charset="0"/>
              </a:rPr>
              <a:t>Une approche expérimentale, tournée vers les activités de laboratoire</a:t>
            </a:r>
          </a:p>
          <a:p>
            <a:pPr marL="285750" indent="-285750" eaLnBrk="1" hangingPunct="1">
              <a:spcBef>
                <a:spcPct val="50000"/>
              </a:spcBef>
              <a:buFont typeface="Arial"/>
              <a:buChar char="•"/>
            </a:pPr>
            <a:r>
              <a:rPr lang="fr-FR" i="0" dirty="0">
                <a:latin typeface="Arial" charset="0"/>
                <a:cs typeface="Arial" charset="0"/>
              </a:rPr>
              <a:t>Un enseignement scientifique de haut niveau en privilégiant les disciplines de biologie appliquée</a:t>
            </a:r>
          </a:p>
          <a:p>
            <a:pPr marL="285750" indent="-285750" eaLnBrk="1" hangingPunct="1">
              <a:spcBef>
                <a:spcPct val="50000"/>
              </a:spcBef>
              <a:buFont typeface="Arial"/>
              <a:buChar char="•"/>
            </a:pPr>
            <a:r>
              <a:rPr lang="fr-FR" i="0" dirty="0">
                <a:latin typeface="Arial" charset="0"/>
                <a:cs typeface="Arial" charset="0"/>
              </a:rPr>
              <a:t>L’apprentissage de l’autonomie et d’un esprit critique</a:t>
            </a:r>
          </a:p>
          <a:p>
            <a:pPr marL="285750" indent="-285750" eaLnBrk="1" hangingPunct="1">
              <a:spcBef>
                <a:spcPct val="50000"/>
              </a:spcBef>
              <a:buFont typeface="Arial"/>
              <a:buChar char="•"/>
            </a:pPr>
            <a:r>
              <a:rPr lang="fr-FR" i="0" dirty="0">
                <a:latin typeface="Arial" charset="0"/>
                <a:cs typeface="Arial" charset="0"/>
              </a:rPr>
              <a:t>De développer la rigueur de la démarche scientifique</a:t>
            </a:r>
          </a:p>
          <a:p>
            <a:pPr marL="285750" indent="-285750" eaLnBrk="1" hangingPunct="1">
              <a:spcBef>
                <a:spcPct val="50000"/>
              </a:spcBef>
              <a:buFont typeface="Arial"/>
              <a:buChar char="•"/>
            </a:pPr>
            <a:r>
              <a:rPr lang="fr-FR" i="0" dirty="0">
                <a:latin typeface="Arial" charset="0"/>
                <a:cs typeface="Arial" charset="0"/>
              </a:rPr>
              <a:t>Une démarche de projet (Grand Oral...)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4294" y="6368506"/>
            <a:ext cx="1229706" cy="48949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2CBA9BF9-8CB4-41AA-B12E-F888054EA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6300" y="808332"/>
            <a:ext cx="2197700" cy="170321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41C1903F-101F-4BEA-8E4B-E946EDFEED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6300" y="2408961"/>
            <a:ext cx="2197700" cy="161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55610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20000">
        <p15:prstTrans prst="drape"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62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7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624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25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624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0"/>
                                        <p:tgtEl>
                                          <p:spTgt spid="624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75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000"/>
                                        <p:tgtEl>
                                          <p:spTgt spid="624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000"/>
                                        <p:tgtEl>
                                          <p:spTgt spid="624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25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000"/>
                                        <p:tgtEl>
                                          <p:spTgt spid="624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animBg="1"/>
      <p:bldP spid="62467" grpId="0"/>
      <p:bldP spid="6246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60500" y="63500"/>
            <a:ext cx="6527800" cy="71120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3600" b="1" dirty="0"/>
              <a:t>Les enseignements en STL</a:t>
            </a:r>
          </a:p>
        </p:txBody>
      </p:sp>
      <p:graphicFrame>
        <p:nvGraphicFramePr>
          <p:cNvPr id="4" name="Espace réservé du contenu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3767121"/>
              </p:ext>
            </p:extLst>
          </p:nvPr>
        </p:nvGraphicFramePr>
        <p:xfrm>
          <a:off x="457200" y="838661"/>
          <a:ext cx="8229600" cy="55683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99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18453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Disciplines</a:t>
                      </a:r>
                    </a:p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Horaires 1</a:t>
                      </a:r>
                      <a:r>
                        <a:rPr lang="fr-FR" baseline="30000" dirty="0"/>
                        <a:t>ère</a:t>
                      </a:r>
                      <a:r>
                        <a:rPr lang="fr-FR" dirty="0"/>
                        <a:t> STL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Horaires</a:t>
                      </a:r>
                      <a:r>
                        <a:rPr lang="fr-FR" baseline="0" dirty="0"/>
                        <a:t> T STL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4303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Mathématiques</a:t>
                      </a:r>
                      <a:r>
                        <a:rPr lang="fr-FR" sz="1400" baseline="0" dirty="0"/>
                        <a:t> </a:t>
                      </a:r>
                      <a:endParaRPr lang="fr-FR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3 heures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1098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Français/Philo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3 heures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2 heures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4303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Histoire géographie / EMC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2 heures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4303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LV1 et LV2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3</a:t>
                      </a:r>
                      <a:r>
                        <a:rPr lang="fr-FR" sz="1400" baseline="0" dirty="0"/>
                        <a:t> heures</a:t>
                      </a:r>
                      <a:endParaRPr lang="fr-FR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4303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EPS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2 heures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44303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AP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 heure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68046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err="1">
                          <a:solidFill>
                            <a:srgbClr val="7030A0"/>
                          </a:solidFill>
                        </a:rPr>
                        <a:t>Physisque</a:t>
                      </a:r>
                      <a:r>
                        <a:rPr lang="fr-FR" sz="1600" b="1" dirty="0">
                          <a:solidFill>
                            <a:srgbClr val="7030A0"/>
                          </a:solidFill>
                        </a:rPr>
                        <a:t> Chimie/Mathématiques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7030A0"/>
                          </a:solidFill>
                        </a:rPr>
                        <a:t>5 heures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7030A0"/>
                          </a:solidFill>
                        </a:rPr>
                        <a:t>5 heures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6698971"/>
                  </a:ext>
                </a:extLst>
              </a:tr>
              <a:tr h="610066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7030A0"/>
                          </a:solidFill>
                        </a:rPr>
                        <a:t>Biochimie-Biologie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7030A0"/>
                          </a:solidFill>
                        </a:rPr>
                        <a:t>Classe entière : 2 heures</a:t>
                      </a: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7030A0"/>
                          </a:solidFill>
                        </a:rPr>
                        <a:t>Groupe labo : 2 heures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610066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7030A0"/>
                          </a:solidFill>
                        </a:rPr>
                        <a:t>Biotechnologie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7030A0"/>
                          </a:solidFill>
                        </a:rPr>
                        <a:t>Classe entière : 2 heures</a:t>
                      </a: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7030A0"/>
                          </a:solidFill>
                        </a:rPr>
                        <a:t>Groupe labo : 7 heures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6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610066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7030A0"/>
                          </a:solidFill>
                        </a:rPr>
                        <a:t>Biochimie-Biologie-Biotechnologie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6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7030A0"/>
                          </a:solidFill>
                        </a:rPr>
                        <a:t>Classe entière : 3 heures</a:t>
                      </a: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7030A0"/>
                          </a:solidFill>
                        </a:rPr>
                        <a:t>Groupe Labo : 10 heures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77439581"/>
                  </a:ext>
                </a:extLst>
              </a:tr>
              <a:tr h="376345"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Enseignement technologique</a:t>
                      </a:r>
                      <a:r>
                        <a:rPr lang="fr-FR" sz="1400" b="0" baseline="0" dirty="0">
                          <a:solidFill>
                            <a:schemeClr val="tx1"/>
                          </a:solidFill>
                        </a:rPr>
                        <a:t> en LV1</a:t>
                      </a:r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solidFill>
                            <a:schemeClr val="tx1"/>
                          </a:solidFill>
                        </a:rPr>
                        <a:t>1 heure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FR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4294" y="6368506"/>
            <a:ext cx="1229706" cy="48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55495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20000">
        <p15:prstTrans prst="drape"/>
      </p:transition>
    </mc:Choice>
    <mc:Fallback>
      <p:transition spd="slow" advTm="2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4F62C714-2A3F-418E-BAD9-EC1D1C7C3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347" y="1469128"/>
            <a:ext cx="3143410" cy="175817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7476" y="171557"/>
            <a:ext cx="8677124" cy="740298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fr-FR" sz="3200" b="1" dirty="0"/>
              <a:t>Les enseignements de spécialités de la filière STL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8172" y="3023258"/>
            <a:ext cx="7303905" cy="36367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b="1" dirty="0"/>
              <a:t>Modules thématiques:</a:t>
            </a:r>
          </a:p>
          <a:p>
            <a:r>
              <a:rPr lang="fr-FR" sz="2000" dirty="0"/>
              <a:t>Mécanismes moléculaires et physiologiques de la nutrition</a:t>
            </a:r>
          </a:p>
          <a:p>
            <a:r>
              <a:rPr lang="fr-FR" sz="2000" dirty="0"/>
              <a:t>Mécanismes physiologiques et moléculaires de la reproduction et de la transmission des caractères héréditaires.</a:t>
            </a:r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r>
              <a:rPr lang="fr-FR" sz="2000" b="1" dirty="0"/>
              <a:t>Modules transversaux:</a:t>
            </a:r>
          </a:p>
          <a:p>
            <a:r>
              <a:rPr lang="fr-FR" sz="2000" dirty="0"/>
              <a:t>Relation structures et propriétés des biomolécules</a:t>
            </a:r>
          </a:p>
          <a:p>
            <a:r>
              <a:rPr lang="fr-FR" sz="2000" dirty="0"/>
              <a:t>Relations structure et fonction physiologique</a:t>
            </a:r>
          </a:p>
          <a:p>
            <a:r>
              <a:rPr lang="fr-FR" sz="2000" dirty="0"/>
              <a:t>Milieu intérieur et homéostasie</a:t>
            </a:r>
          </a:p>
          <a:p>
            <a:r>
              <a:rPr lang="fr-FR" sz="2000" dirty="0"/>
              <a:t>Information et communication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4294" y="6368506"/>
            <a:ext cx="1229706" cy="489494"/>
          </a:xfrm>
          <a:prstGeom prst="rect">
            <a:avLst/>
          </a:prstGeom>
        </p:spPr>
      </p:pic>
      <p:sp>
        <p:nvSpPr>
          <p:cNvPr id="5" name="Espace réservé du contenu 2"/>
          <p:cNvSpPr txBox="1">
            <a:spLocks/>
          </p:cNvSpPr>
          <p:nvPr/>
        </p:nvSpPr>
        <p:spPr>
          <a:xfrm>
            <a:off x="466876" y="1594190"/>
            <a:ext cx="7778504" cy="1574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  <a:p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654089" y="2027427"/>
            <a:ext cx="50161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/>
              <a:t>Cet enseignement fait le lien entre le</a:t>
            </a:r>
          </a:p>
          <a:p>
            <a:pPr algn="ctr"/>
            <a:r>
              <a:rPr lang="fr-FR" sz="2000" dirty="0"/>
              <a:t>domaine de la biochimie et celui de la biologie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C7FE105-7628-9549-AD8D-9833A9CEFFC2}"/>
              </a:ext>
            </a:extLst>
          </p:cNvPr>
          <p:cNvSpPr/>
          <p:nvPr/>
        </p:nvSpPr>
        <p:spPr>
          <a:xfrm>
            <a:off x="1332578" y="1216262"/>
            <a:ext cx="37550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/>
              <a:t>Biochimie-Biologie (1</a:t>
            </a:r>
            <a:r>
              <a:rPr lang="fr-FR" sz="2800" b="1" baseline="30000" dirty="0"/>
              <a:t>ère</a:t>
            </a:r>
            <a:r>
              <a:rPr lang="fr-FR" sz="28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42292292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20000">
        <p15:prstTrans prst="drape"/>
      </p:transition>
    </mc:Choice>
    <mc:Fallback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7652" y="2966375"/>
            <a:ext cx="8476948" cy="2676046"/>
          </a:xfrm>
        </p:spPr>
        <p:txBody>
          <a:bodyPr>
            <a:noAutofit/>
          </a:bodyPr>
          <a:lstStyle/>
          <a:p>
            <a:pPr algn="just"/>
            <a:r>
              <a:rPr lang="fr-FR" sz="2000" dirty="0"/>
              <a:t>Biotechnologies : historique, enjeux et environnement de travail</a:t>
            </a:r>
          </a:p>
          <a:p>
            <a:pPr algn="just"/>
            <a:r>
              <a:rPr lang="fr-FR" sz="2000" dirty="0"/>
              <a:t>Travail au laboratoire (sécurité, outils numériques, </a:t>
            </a:r>
            <a:r>
              <a:rPr lang="fr-FR" sz="2000" dirty="0" err="1"/>
              <a:t>rigueure</a:t>
            </a:r>
            <a:r>
              <a:rPr lang="fr-FR" sz="2000" dirty="0"/>
              <a:t>)</a:t>
            </a:r>
          </a:p>
          <a:p>
            <a:pPr algn="just"/>
            <a:r>
              <a:rPr lang="fr-FR" sz="2000" dirty="0"/>
              <a:t>Microscopie et structures cellulaires</a:t>
            </a:r>
          </a:p>
          <a:p>
            <a:pPr algn="just"/>
            <a:r>
              <a:rPr lang="fr-FR" sz="2000" dirty="0"/>
              <a:t>Nutrition, culture et dénombrement de micro-organismes</a:t>
            </a:r>
          </a:p>
          <a:p>
            <a:pPr algn="just"/>
            <a:r>
              <a:rPr lang="fr-FR" sz="2000" dirty="0"/>
              <a:t>Caractérisation, identification et classification des micro-organismes</a:t>
            </a:r>
          </a:p>
          <a:p>
            <a:pPr algn="just"/>
            <a:r>
              <a:rPr lang="fr-FR" sz="2000" dirty="0"/>
              <a:t>Séparation, identification et dosage des biomolécules</a:t>
            </a:r>
          </a:p>
          <a:p>
            <a:pPr algn="just"/>
            <a:r>
              <a:rPr lang="fr-FR" sz="2000" dirty="0"/>
              <a:t>Démarches spécifiques aux activités de biotechnologie moléculaire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4294" y="6368506"/>
            <a:ext cx="1229706" cy="489494"/>
          </a:xfrm>
          <a:prstGeom prst="rect">
            <a:avLst/>
          </a:prstGeom>
        </p:spPr>
      </p:pic>
      <p:sp>
        <p:nvSpPr>
          <p:cNvPr id="6" name="Espace réservé du contenu 2"/>
          <p:cNvSpPr txBox="1">
            <a:spLocks/>
          </p:cNvSpPr>
          <p:nvPr/>
        </p:nvSpPr>
        <p:spPr>
          <a:xfrm>
            <a:off x="438177" y="1922767"/>
            <a:ext cx="5594633" cy="87555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/>
              <a:t>Cet enseignement est ancré sur la compréhension du vivant et l’utilisation des biotechnologies pour améliorer la vie de l’Homme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D9D5A674-BF11-4894-8A8C-3EAE39C0F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2206" y="5750833"/>
            <a:ext cx="1543287" cy="99211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E4633502-F25A-4CD5-98C2-2C0FC501E8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429" r="12304"/>
          <a:stretch/>
        </p:blipFill>
        <p:spPr>
          <a:xfrm flipH="1">
            <a:off x="5694458" y="5750833"/>
            <a:ext cx="1364887" cy="102003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56B1551E-E52E-49A8-9BC1-19F64D3008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564" y="1147620"/>
            <a:ext cx="994064" cy="524377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CE68163A-4BF2-4A5C-808F-13CDC5EFD5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9345" y="1108388"/>
            <a:ext cx="1709898" cy="1325171"/>
          </a:xfrm>
          <a:prstGeom prst="rect">
            <a:avLst/>
          </a:prstGeo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xmlns="" id="{50EA2B84-3F1F-5C4C-93DF-B71DF40406EC}"/>
              </a:ext>
            </a:extLst>
          </p:cNvPr>
          <p:cNvSpPr txBox="1">
            <a:spLocks/>
          </p:cNvSpPr>
          <p:nvPr/>
        </p:nvSpPr>
        <p:spPr>
          <a:xfrm>
            <a:off x="187476" y="171557"/>
            <a:ext cx="8677124" cy="74029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/>
              <a:t>Les enseignements de spécialités de la filière STL</a:t>
            </a:r>
            <a:endParaRPr lang="fr-FR" sz="3200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6E5A9F99-21D0-C241-9C58-CC1E73CEDC71}"/>
              </a:ext>
            </a:extLst>
          </p:cNvPr>
          <p:cNvSpPr/>
          <p:nvPr/>
        </p:nvSpPr>
        <p:spPr>
          <a:xfrm>
            <a:off x="2654069" y="1247754"/>
            <a:ext cx="32281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/>
              <a:t>Biotechnologie (1</a:t>
            </a:r>
            <a:r>
              <a:rPr lang="fr-FR" sz="2800" b="1" baseline="30000" dirty="0"/>
              <a:t>ère</a:t>
            </a:r>
            <a:r>
              <a:rPr lang="fr-FR" sz="28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9783671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20000">
        <p15:prstTrans prst="drape"/>
      </p:transition>
    </mc:Choice>
    <mc:Fallback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75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25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xmlns="" id="{FB3B857B-CE25-B944-AD22-F37CB814D77B}"/>
              </a:ext>
            </a:extLst>
          </p:cNvPr>
          <p:cNvSpPr txBox="1">
            <a:spLocks/>
          </p:cNvSpPr>
          <p:nvPr/>
        </p:nvSpPr>
        <p:spPr>
          <a:xfrm>
            <a:off x="332090" y="2474235"/>
            <a:ext cx="8087200" cy="392280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fr-FR" dirty="0"/>
          </a:p>
          <a:p>
            <a:pPr algn="just"/>
            <a:r>
              <a:rPr lang="fr-FR" dirty="0"/>
              <a:t>Biotechnologies : éthique, impact économique et démarche technologique</a:t>
            </a:r>
          </a:p>
          <a:p>
            <a:pPr algn="just"/>
            <a:r>
              <a:rPr lang="fr-FR" dirty="0"/>
              <a:t>Analyse microbiologique d’un produit </a:t>
            </a:r>
            <a:r>
              <a:rPr lang="fr-FR" dirty="0" err="1"/>
              <a:t>polymicrobien</a:t>
            </a:r>
            <a:endParaRPr lang="fr-FR" dirty="0"/>
          </a:p>
          <a:p>
            <a:pPr algn="just"/>
            <a:r>
              <a:rPr lang="fr-FR" dirty="0"/>
              <a:t>Croissance microbienne</a:t>
            </a:r>
          </a:p>
          <a:p>
            <a:pPr algn="just"/>
            <a:r>
              <a:rPr lang="fr-FR" dirty="0"/>
              <a:t>Microorganismes eucaryotes (Algues, levure, moisissures)</a:t>
            </a:r>
          </a:p>
          <a:p>
            <a:pPr algn="just"/>
            <a:r>
              <a:rPr lang="fr-FR" dirty="0"/>
              <a:t>Préparation et analyse biochimique des produits biologiques</a:t>
            </a:r>
          </a:p>
          <a:p>
            <a:pPr algn="just"/>
            <a:r>
              <a:rPr lang="fr-FR" dirty="0"/>
              <a:t>Les enzymes, catalyseurs biologiques et outil de transformation</a:t>
            </a:r>
          </a:p>
          <a:p>
            <a:pPr algn="just"/>
            <a:r>
              <a:rPr lang="fr-FR" dirty="0"/>
              <a:t>Initiation à la biologie moléculaire et au génie génétique</a:t>
            </a:r>
          </a:p>
          <a:p>
            <a:pPr algn="just"/>
            <a:r>
              <a:rPr lang="fr-FR" dirty="0"/>
              <a:t>Immunologie</a:t>
            </a:r>
          </a:p>
          <a:p>
            <a:pPr algn="just"/>
            <a:r>
              <a:rPr lang="fr-FR" dirty="0"/>
              <a:t>Virologie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xmlns="" id="{9C1A156C-F1A7-7845-BA1D-EB7FDB96E999}"/>
              </a:ext>
            </a:extLst>
          </p:cNvPr>
          <p:cNvSpPr txBox="1">
            <a:spLocks/>
          </p:cNvSpPr>
          <p:nvPr/>
        </p:nvSpPr>
        <p:spPr>
          <a:xfrm>
            <a:off x="1977891" y="1802047"/>
            <a:ext cx="4795599" cy="73092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dirty="0"/>
              <a:t>Cet enseignement est ancré sur la compréhension du vivant et l’utilisation des biotechnologies pour améliorer la vie de l’Homme</a:t>
            </a:r>
          </a:p>
        </p:txBody>
      </p:sp>
      <p:pic>
        <p:nvPicPr>
          <p:cNvPr id="7" name="Image 8">
            <a:extLst>
              <a:ext uri="{FF2B5EF4-FFF2-40B4-BE49-F238E27FC236}">
                <a16:creationId xmlns:a16="http://schemas.microsoft.com/office/drawing/2014/main" xmlns="" id="{FAD8748A-7440-B84F-B748-960B2647D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140" y="5901613"/>
            <a:ext cx="3238578" cy="711640"/>
          </a:xfrm>
          <a:prstGeom prst="rect">
            <a:avLst/>
          </a:prstGeom>
        </p:spPr>
      </p:pic>
      <p:pic>
        <p:nvPicPr>
          <p:cNvPr id="8" name="Image 11">
            <a:extLst>
              <a:ext uri="{FF2B5EF4-FFF2-40B4-BE49-F238E27FC236}">
                <a16:creationId xmlns:a16="http://schemas.microsoft.com/office/drawing/2014/main" xmlns="" id="{ECCA4BDE-72FB-384E-B125-806C3683A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9505" y="1712846"/>
            <a:ext cx="1428750" cy="769327"/>
          </a:xfrm>
          <a:prstGeom prst="rect">
            <a:avLst/>
          </a:prstGeom>
        </p:spPr>
      </p:pic>
      <p:pic>
        <p:nvPicPr>
          <p:cNvPr id="9" name="Image 15">
            <a:extLst>
              <a:ext uri="{FF2B5EF4-FFF2-40B4-BE49-F238E27FC236}">
                <a16:creationId xmlns:a16="http://schemas.microsoft.com/office/drawing/2014/main" xmlns="" id="{A8BB6694-6F32-574E-AABA-5EF1F59DF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1023" y="5481439"/>
            <a:ext cx="1844934" cy="1230835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xmlns="" id="{BA712BD3-EB0C-0C49-9E70-03F91724951C}"/>
              </a:ext>
            </a:extLst>
          </p:cNvPr>
          <p:cNvSpPr txBox="1">
            <a:spLocks/>
          </p:cNvSpPr>
          <p:nvPr/>
        </p:nvSpPr>
        <p:spPr>
          <a:xfrm>
            <a:off x="187476" y="171557"/>
            <a:ext cx="8677124" cy="74029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/>
              <a:t>Les enseignements de spécialités de la filière STL</a:t>
            </a:r>
            <a:endParaRPr lang="fr-FR" sz="32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CB2A2F9-EB99-2141-93D2-512C73FF9B3B}"/>
              </a:ext>
            </a:extLst>
          </p:cNvPr>
          <p:cNvSpPr/>
          <p:nvPr/>
        </p:nvSpPr>
        <p:spPr>
          <a:xfrm>
            <a:off x="1797555" y="1095341"/>
            <a:ext cx="60601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/>
              <a:t>Biochimie-biologie-Biotechnologie (T</a:t>
            </a:r>
            <a:r>
              <a:rPr lang="fr-FR" sz="2800" b="1" baseline="30000" dirty="0"/>
              <a:t>ale</a:t>
            </a:r>
            <a:r>
              <a:rPr lang="fr-FR" sz="2800" b="1" dirty="0"/>
              <a:t>)</a:t>
            </a:r>
          </a:p>
        </p:txBody>
      </p:sp>
      <p:pic>
        <p:nvPicPr>
          <p:cNvPr id="13" name="Image 4">
            <a:extLst>
              <a:ext uri="{FF2B5EF4-FFF2-40B4-BE49-F238E27FC236}">
                <a16:creationId xmlns:a16="http://schemas.microsoft.com/office/drawing/2014/main" xmlns="" id="{7A44AE82-27BD-5F40-978A-0530923CA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4294" y="6368506"/>
            <a:ext cx="1229706" cy="489494"/>
          </a:xfrm>
          <a:prstGeom prst="rect">
            <a:avLst/>
          </a:prstGeom>
        </p:spPr>
      </p:pic>
      <p:pic>
        <p:nvPicPr>
          <p:cNvPr id="14" name="Picture 12" descr="Les bioplastiques sont-ils vraiment écologiques ? | écoconso">
            <a:extLst>
              <a:ext uri="{FF2B5EF4-FFF2-40B4-BE49-F238E27FC236}">
                <a16:creationId xmlns:a16="http://schemas.microsoft.com/office/drawing/2014/main" xmlns="" id="{2FC730DB-4C2F-3443-83A3-073613463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668" y="1296149"/>
            <a:ext cx="1617973" cy="117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7802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25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7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25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D551DF0-053A-254B-AAB9-F37F9B12E5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93" t="-888" r="14519" b="8445"/>
          <a:stretch/>
        </p:blipFill>
        <p:spPr>
          <a:xfrm>
            <a:off x="581024" y="1581820"/>
            <a:ext cx="1844675" cy="2641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472BDCA-2E3D-7044-801A-3AA3751DC5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62" b="34829"/>
          <a:stretch/>
        </p:blipFill>
        <p:spPr>
          <a:xfrm>
            <a:off x="2603499" y="4700032"/>
            <a:ext cx="2574022" cy="20182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C7EE32D-4E31-614E-8C3F-E0CB570E54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78" r="3195"/>
          <a:stretch/>
        </p:blipFill>
        <p:spPr>
          <a:xfrm>
            <a:off x="4965699" y="1664009"/>
            <a:ext cx="3152554" cy="2374592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xmlns="" id="{CAC421CB-7B1A-6B4E-A8CA-60DDABB1A42B}"/>
              </a:ext>
            </a:extLst>
          </p:cNvPr>
          <p:cNvSpPr txBox="1">
            <a:spLocks/>
          </p:cNvSpPr>
          <p:nvPr/>
        </p:nvSpPr>
        <p:spPr>
          <a:xfrm>
            <a:off x="50800" y="74720"/>
            <a:ext cx="9055100" cy="74029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/>
              <a:t>Les acteurs de la filière STL au lycée Val de Garonne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42F27ED-A24B-2342-A0DE-6F5BDBB55AA7}"/>
              </a:ext>
            </a:extLst>
          </p:cNvPr>
          <p:cNvSpPr txBox="1"/>
          <p:nvPr/>
        </p:nvSpPr>
        <p:spPr>
          <a:xfrm>
            <a:off x="5177521" y="5709166"/>
            <a:ext cx="3112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Identification des biomolécules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A1A8E87-8DBF-C148-8D4D-48CBB112BD17}"/>
              </a:ext>
            </a:extLst>
          </p:cNvPr>
          <p:cNvSpPr txBox="1"/>
          <p:nvPr/>
        </p:nvSpPr>
        <p:spPr>
          <a:xfrm>
            <a:off x="5564669" y="4114800"/>
            <a:ext cx="2553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Dosage des biomolécules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529BC03-AFCE-6B42-BBDE-06C2352C3DAD}"/>
              </a:ext>
            </a:extLst>
          </p:cNvPr>
          <p:cNvSpPr txBox="1"/>
          <p:nvPr/>
        </p:nvSpPr>
        <p:spPr>
          <a:xfrm>
            <a:off x="2425699" y="2056006"/>
            <a:ext cx="2044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Identification des micro-organismes</a:t>
            </a:r>
          </a:p>
        </p:txBody>
      </p:sp>
      <p:pic>
        <p:nvPicPr>
          <p:cNvPr id="16" name="Image 4">
            <a:extLst>
              <a:ext uri="{FF2B5EF4-FFF2-40B4-BE49-F238E27FC236}">
                <a16:creationId xmlns:a16="http://schemas.microsoft.com/office/drawing/2014/main" xmlns="" id="{BC833B22-2E02-A94E-BDB1-C6DAB046DD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4294" y="6368506"/>
            <a:ext cx="1229706" cy="48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1191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LES POINTS FORTS DE LA SÉRIE STL </a:t>
            </a:r>
            <a:r>
              <a:rPr lang="en-US" dirty="0"/>
              <a:t/>
            </a:r>
            <a:br>
              <a:rPr lang="en-US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3552" y="1014408"/>
            <a:ext cx="8686800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r-FR" dirty="0"/>
              <a:t>➜  des enseignements fondamentaux en sciences (biologie, mathématiques, physique et chimie)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➜  une formation à la démarche scientifique : analyse, synthèse à travers une approche expérimentale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➜  des enseignements technologiques tournés vers la biologie et ses applications ou les sciences physiques de laboratoire en effectif réduit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➜  des projets collectifs pour confronter les idées et favoriser les acquisitions : l’</a:t>
            </a:r>
            <a:r>
              <a:rPr lang="fr-FR" dirty="0" err="1"/>
              <a:t>élève</a:t>
            </a:r>
            <a:r>
              <a:rPr lang="fr-FR" dirty="0"/>
              <a:t> est acteur dans sa formation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➜  une réflexion sur les problématiques du citoyen de demain : la santé, l’</a:t>
            </a:r>
            <a:r>
              <a:rPr lang="fr-FR" dirty="0" err="1"/>
              <a:t>éthique</a:t>
            </a:r>
            <a:r>
              <a:rPr lang="fr-FR" dirty="0"/>
              <a:t>, l’environnement.. 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4294" y="6359304"/>
            <a:ext cx="1229706" cy="489494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xmlns="" id="{DF175616-9847-4D98-8466-1C5FD542A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163" y="5540371"/>
            <a:ext cx="2151348" cy="107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9" descr="macrophage et cellule cancéreuse µeb">
            <a:extLst>
              <a:ext uri="{FF2B5EF4-FFF2-40B4-BE49-F238E27FC236}">
                <a16:creationId xmlns:a16="http://schemas.microsoft.com/office/drawing/2014/main" xmlns="" id="{A8DD66AC-ECE2-46BE-848B-617296F17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05128" y="5412925"/>
            <a:ext cx="925224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xmlns="" id="{40B58633-DEBD-422D-95CD-1C60B59AD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6708" y="5390015"/>
            <a:ext cx="1278420" cy="852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11" descr="ADN REPLICATION">
            <a:extLst>
              <a:ext uri="{FF2B5EF4-FFF2-40B4-BE49-F238E27FC236}">
                <a16:creationId xmlns:a16="http://schemas.microsoft.com/office/drawing/2014/main" xmlns="" id="{8764BAFD-F940-41E3-8D8C-47607CEEF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7747" y="5397522"/>
            <a:ext cx="1238961" cy="86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5" descr="lymphocyte µET">
            <a:extLst>
              <a:ext uri="{FF2B5EF4-FFF2-40B4-BE49-F238E27FC236}">
                <a16:creationId xmlns:a16="http://schemas.microsoft.com/office/drawing/2014/main" xmlns="" id="{4EC5F7C9-4E54-4894-AC82-713A4430A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7784" y="5405712"/>
            <a:ext cx="866345" cy="86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224494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20000">
        <p15:prstTrans prst="drape"/>
      </p:transition>
    </mc:Choice>
    <mc:Fallback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75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8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800" decel="100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1101</TotalTime>
  <Words>707</Words>
  <Application>Microsoft Office PowerPoint</Application>
  <PresentationFormat>Affichage à l'écran (4:3)</PresentationFormat>
  <Paragraphs>176</Paragraphs>
  <Slides>13</Slides>
  <Notes>10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4" baseType="lpstr">
      <vt:lpstr>Thème Office</vt:lpstr>
      <vt:lpstr>Diapositive 1</vt:lpstr>
      <vt:lpstr>VENEZ REJOINDRE LA FILIERE</vt:lpstr>
      <vt:lpstr>Les STL au lycée Val de Garonne </vt:lpstr>
      <vt:lpstr>Les enseignements en STL</vt:lpstr>
      <vt:lpstr>Les enseignements de spécialités de la filière STL</vt:lpstr>
      <vt:lpstr>Diapositive 6</vt:lpstr>
      <vt:lpstr>Diapositive 7</vt:lpstr>
      <vt:lpstr>Diapositive 8</vt:lpstr>
      <vt:lpstr>LES POINTS FORTS DE LA SÉRIE STL  </vt:lpstr>
      <vt:lpstr>Diapositive 10</vt:lpstr>
      <vt:lpstr>Diapositive 11</vt:lpstr>
      <vt:lpstr>Pour plus de renseignements,  contactez-nous!!</vt:lpstr>
      <vt:lpstr>Vidéo Onisep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</dc:creator>
  <cp:lastModifiedBy>admin local</cp:lastModifiedBy>
  <cp:revision>108</cp:revision>
  <dcterms:created xsi:type="dcterms:W3CDTF">2018-03-07T08:49:25Z</dcterms:created>
  <dcterms:modified xsi:type="dcterms:W3CDTF">2022-02-10T12:37:06Z</dcterms:modified>
</cp:coreProperties>
</file>